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9" r:id="rId2"/>
    <p:sldId id="274" r:id="rId3"/>
    <p:sldId id="260" r:id="rId4"/>
    <p:sldId id="261" r:id="rId5"/>
    <p:sldId id="290" r:id="rId6"/>
    <p:sldId id="262" r:id="rId7"/>
    <p:sldId id="291" r:id="rId8"/>
    <p:sldId id="263" r:id="rId9"/>
    <p:sldId id="266" r:id="rId10"/>
    <p:sldId id="264" r:id="rId11"/>
    <p:sldId id="276" r:id="rId12"/>
    <p:sldId id="319" r:id="rId13"/>
    <p:sldId id="267" r:id="rId14"/>
    <p:sldId id="320" r:id="rId15"/>
    <p:sldId id="321" r:id="rId16"/>
    <p:sldId id="322" r:id="rId17"/>
    <p:sldId id="323" r:id="rId18"/>
    <p:sldId id="294" r:id="rId19"/>
    <p:sldId id="324" r:id="rId20"/>
    <p:sldId id="325" r:id="rId21"/>
    <p:sldId id="326" r:id="rId22"/>
    <p:sldId id="300" r:id="rId23"/>
    <p:sldId id="301" r:id="rId24"/>
    <p:sldId id="308" r:id="rId25"/>
    <p:sldId id="302" r:id="rId26"/>
    <p:sldId id="309" r:id="rId27"/>
    <p:sldId id="310" r:id="rId28"/>
    <p:sldId id="327"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380" autoAdjust="0"/>
    <p:restoredTop sz="94694" autoAdjust="0"/>
  </p:normalViewPr>
  <p:slideViewPr>
    <p:cSldViewPr>
      <p:cViewPr varScale="1">
        <p:scale>
          <a:sx n="121" d="100"/>
          <a:sy n="121" d="100"/>
        </p:scale>
        <p:origin x="208" y="17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11: Security</a:t>
            </a:r>
          </a:p>
        </p:txBody>
      </p:sp>
      <p:sp>
        <p:nvSpPr>
          <p:cNvPr id="3" name="Subtitle 2"/>
          <p:cNvSpPr>
            <a:spLocks noGrp="1"/>
          </p:cNvSpPr>
          <p:nvPr>
            <p:ph type="subTitle" idx="1"/>
          </p:nvPr>
        </p:nvSpPr>
        <p:spPr/>
        <p:txBody>
          <a:bodyPr>
            <a:normAutofit fontScale="92500" lnSpcReduction="10000"/>
          </a:bodyPr>
          <a:lstStyle/>
          <a:p>
            <a:r>
              <a:rPr lang="en-US" i="1" dirty="0"/>
              <a:t>If you reveal your secrets to the wind, you should not blame the wind for revealing them to the trees. </a:t>
            </a:r>
            <a:br>
              <a:rPr lang="en-US" i="1" dirty="0"/>
            </a:br>
            <a:r>
              <a:rPr lang="en-US" dirty="0"/>
              <a:t>—Kahlil Gibran </a:t>
            </a:r>
          </a:p>
          <a:p>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Security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6" name="Picture 5" descr="Diagram&#10;&#10;Description automatically generated">
            <a:extLst>
              <a:ext uri="{FF2B5EF4-FFF2-40B4-BE49-F238E27FC236}">
                <a16:creationId xmlns:a16="http://schemas.microsoft.com/office/drawing/2014/main" id="{1855D734-84A0-BD46-8667-4B38117ECF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776" y="1493735"/>
            <a:ext cx="8604448" cy="5287859"/>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Detect Attacks</a:t>
            </a:r>
          </a:p>
        </p:txBody>
      </p:sp>
      <p:sp>
        <p:nvSpPr>
          <p:cNvPr id="3" name="Content Placeholder 2"/>
          <p:cNvSpPr>
            <a:spLocks noGrp="1"/>
          </p:cNvSpPr>
          <p:nvPr>
            <p:ph idx="1"/>
          </p:nvPr>
        </p:nvSpPr>
        <p:spPr>
          <a:xfrm>
            <a:off x="457200" y="1268760"/>
            <a:ext cx="8229600" cy="5087590"/>
          </a:xfrm>
        </p:spPr>
        <p:txBody>
          <a:bodyPr>
            <a:normAutofit/>
          </a:bodyPr>
          <a:lstStyle/>
          <a:p>
            <a:pPr fontAlgn="auto"/>
            <a:r>
              <a:rPr lang="en-US" i="1" dirty="0"/>
              <a:t>Detect intrusion. </a:t>
            </a:r>
            <a:r>
              <a:rPr lang="en-US" dirty="0"/>
              <a:t>This tactic compares network traffic or service request patterns within a system to a set of signatures or known patterns of malicious behavior stored in </a:t>
            </a:r>
            <a:r>
              <a:rPr lang="en-US"/>
              <a:t>a database</a:t>
            </a:r>
            <a:r>
              <a:rPr lang="en-US" dirty="0"/>
              <a:t>. </a:t>
            </a:r>
          </a:p>
          <a:p>
            <a:pPr fontAlgn="auto"/>
            <a:r>
              <a:rPr lang="en-US" i="1" dirty="0"/>
              <a:t>Detect service denial. </a:t>
            </a:r>
            <a:r>
              <a:rPr lang="en-US" dirty="0"/>
              <a:t>This tactic compares the pattern or signature of network traffic coming into a system to historical profiles of known denial-of-service (DoS) attacks.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Detect Attacks</a:t>
            </a:r>
          </a:p>
        </p:txBody>
      </p:sp>
      <p:sp>
        <p:nvSpPr>
          <p:cNvPr id="3" name="Content Placeholder 2"/>
          <p:cNvSpPr>
            <a:spLocks noGrp="1"/>
          </p:cNvSpPr>
          <p:nvPr>
            <p:ph idx="1"/>
          </p:nvPr>
        </p:nvSpPr>
        <p:spPr>
          <a:xfrm>
            <a:off x="457200" y="1268760"/>
            <a:ext cx="8229600" cy="5087590"/>
          </a:xfrm>
        </p:spPr>
        <p:txBody>
          <a:bodyPr>
            <a:normAutofit fontScale="92500" lnSpcReduction="20000"/>
          </a:bodyPr>
          <a:lstStyle/>
          <a:p>
            <a:r>
              <a:rPr lang="en-US" i="1" dirty="0"/>
              <a:t>Verify message integrity. </a:t>
            </a:r>
            <a:r>
              <a:rPr lang="en-US" dirty="0"/>
              <a:t>This tactic employs techniques such as checksums or hash values to verify the integrity of messages, resource files, deployment files, and configuration files.</a:t>
            </a:r>
          </a:p>
          <a:p>
            <a:r>
              <a:rPr lang="en-US" i="1" dirty="0"/>
              <a:t>Detect message delivery anomalies. </a:t>
            </a:r>
            <a:r>
              <a:rPr lang="en-US" dirty="0"/>
              <a:t>This tactic seeks to detect man-in-the-middle attacks. If message delivery times are normally stable, then by checking the time that it takes to deliver or receive a message, it becomes possible to detect suspicious timing behavior. Similarly, abnormal numbers of connections and disconnections may indicate such an attack.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341559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Resist Attacks</a:t>
            </a:r>
          </a:p>
        </p:txBody>
      </p:sp>
      <p:sp>
        <p:nvSpPr>
          <p:cNvPr id="3" name="Content Placeholder 2"/>
          <p:cNvSpPr>
            <a:spLocks noGrp="1"/>
          </p:cNvSpPr>
          <p:nvPr>
            <p:ph idx="1"/>
          </p:nvPr>
        </p:nvSpPr>
        <p:spPr>
          <a:xfrm>
            <a:off x="457200" y="1235893"/>
            <a:ext cx="8229600" cy="4857403"/>
          </a:xfrm>
        </p:spPr>
        <p:txBody>
          <a:bodyPr>
            <a:normAutofit fontScale="70000" lnSpcReduction="20000"/>
          </a:bodyPr>
          <a:lstStyle/>
          <a:p>
            <a:pPr fontAlgn="auto"/>
            <a:r>
              <a:rPr lang="en-US" i="1" dirty="0"/>
              <a:t>Identify actors</a:t>
            </a:r>
            <a:r>
              <a:rPr lang="en-US" dirty="0"/>
              <a:t>. Identifying actors (users or remote computers) focuses on identifying the source of any external input to the system. Users are typically identified through user IDs. Other systems may be “identified” through access codes, IP addresses, protocols, ports, or some other means. </a:t>
            </a:r>
          </a:p>
          <a:p>
            <a:pPr fontAlgn="auto"/>
            <a:r>
              <a:rPr lang="en-US" i="1" dirty="0"/>
              <a:t>Authenticate actors</a:t>
            </a:r>
            <a:r>
              <a:rPr lang="en-US" dirty="0"/>
              <a:t>. Authentication means ensuring that an actor is actually who or what it purports to be. Passwords, one-time passwords, digital certificates, two-factor authentication, and biometric identification provide means for authentication. </a:t>
            </a:r>
          </a:p>
          <a:p>
            <a:pPr fontAlgn="auto"/>
            <a:r>
              <a:rPr lang="en-US" i="1" dirty="0"/>
              <a:t>Authorize actors</a:t>
            </a:r>
            <a:r>
              <a:rPr lang="en-US" dirty="0"/>
              <a:t>. Authorization means ensuring that an authenticated actor has the rights to access and modify either data or services. This mechanism is usually enabled by providing some access control mechanisms within a system.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018890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Resist Attacks</a:t>
            </a:r>
          </a:p>
        </p:txBody>
      </p:sp>
      <p:sp>
        <p:nvSpPr>
          <p:cNvPr id="3" name="Content Placeholder 2"/>
          <p:cNvSpPr>
            <a:spLocks noGrp="1"/>
          </p:cNvSpPr>
          <p:nvPr>
            <p:ph idx="1"/>
          </p:nvPr>
        </p:nvSpPr>
        <p:spPr>
          <a:xfrm>
            <a:off x="457200" y="1235893"/>
            <a:ext cx="8229600" cy="4857403"/>
          </a:xfrm>
        </p:spPr>
        <p:txBody>
          <a:bodyPr>
            <a:normAutofit fontScale="70000" lnSpcReduction="20000"/>
          </a:bodyPr>
          <a:lstStyle/>
          <a:p>
            <a:pPr fontAlgn="auto"/>
            <a:r>
              <a:rPr lang="en-US" i="1" dirty="0"/>
              <a:t>Limit access</a:t>
            </a:r>
            <a:r>
              <a:rPr lang="en-US" dirty="0"/>
              <a:t>. This tactic involves limiting access to computer resources. Limiting access might mean restricting the number of access points to resources, or restricting the type of traffic that can go through the access points. Both kinds of limits minimize the attack surface of a system. </a:t>
            </a:r>
          </a:p>
          <a:p>
            <a:pPr fontAlgn="auto"/>
            <a:r>
              <a:rPr lang="en-US" i="1" dirty="0"/>
              <a:t>Limit exposure. </a:t>
            </a:r>
            <a:r>
              <a:rPr lang="en-US" dirty="0"/>
              <a:t>This tactic focuses on minimizing the effects of damage caused by a hostile action. It is a passive defense since it does not proactively prevent attackers from doing harm. Limiting exposure is typically realized by reducing the amount of data or services that can be accessed through a single access point, and hence compromised in a single attack. </a:t>
            </a:r>
          </a:p>
          <a:p>
            <a:pPr fontAlgn="auto"/>
            <a:r>
              <a:rPr lang="en-US" i="1" dirty="0"/>
              <a:t>Encrypt data</a:t>
            </a:r>
            <a:r>
              <a:rPr lang="en-US" dirty="0"/>
              <a:t>. Confidentiality is usually achieved by applying some form of encryption to data and to communication. Encryption provides extra protection to persistently maintained data beyond that available from authorization.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63793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Resist Attacks</a:t>
            </a:r>
          </a:p>
        </p:txBody>
      </p:sp>
      <p:sp>
        <p:nvSpPr>
          <p:cNvPr id="3" name="Content Placeholder 2"/>
          <p:cNvSpPr>
            <a:spLocks noGrp="1"/>
          </p:cNvSpPr>
          <p:nvPr>
            <p:ph idx="1"/>
          </p:nvPr>
        </p:nvSpPr>
        <p:spPr>
          <a:xfrm>
            <a:off x="457200" y="1235893"/>
            <a:ext cx="8229600" cy="4857403"/>
          </a:xfrm>
        </p:spPr>
        <p:txBody>
          <a:bodyPr>
            <a:normAutofit fontScale="70000" lnSpcReduction="20000"/>
          </a:bodyPr>
          <a:lstStyle/>
          <a:p>
            <a:pPr fontAlgn="auto"/>
            <a:r>
              <a:rPr lang="en-US" i="1" dirty="0"/>
              <a:t>Separate entities</a:t>
            </a:r>
            <a:r>
              <a:rPr lang="en-US" dirty="0"/>
              <a:t>. Separating different entities limits the scope of an attack. Separation within the system can be done through physical separation on different servers attached to different networks, the use of virtual machines, or an “air gap”—that is, by having no electronic connection between different portions of a system. </a:t>
            </a:r>
          </a:p>
          <a:p>
            <a:pPr fontAlgn="auto"/>
            <a:r>
              <a:rPr lang="en-US" i="1" dirty="0"/>
              <a:t>Validate input</a:t>
            </a:r>
            <a:r>
              <a:rPr lang="en-US" dirty="0"/>
              <a:t>. Cleaning and checking input as it is received by a system, or portion of a system, is an important early line of defense in resisting attacks. This is often implemented by using a security framework or validation class to perform actions such as filtering, canonicalization, and sanitization of input. </a:t>
            </a:r>
          </a:p>
          <a:p>
            <a:pPr fontAlgn="auto"/>
            <a:r>
              <a:rPr lang="en-US" i="1" dirty="0"/>
              <a:t>Change credential settings</a:t>
            </a:r>
            <a:r>
              <a:rPr lang="en-US" dirty="0"/>
              <a:t>. Many systems have default security settings assigned when the system is delivered. Forcing the user to change those settings will prevent attackers from gaining access to the system through settings that may be publicly available.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13864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React to Attacks</a:t>
            </a:r>
          </a:p>
        </p:txBody>
      </p:sp>
      <p:sp>
        <p:nvSpPr>
          <p:cNvPr id="3" name="Content Placeholder 2"/>
          <p:cNvSpPr>
            <a:spLocks noGrp="1"/>
          </p:cNvSpPr>
          <p:nvPr>
            <p:ph idx="1"/>
          </p:nvPr>
        </p:nvSpPr>
        <p:spPr>
          <a:xfrm>
            <a:off x="457200" y="1235893"/>
            <a:ext cx="8229600" cy="4857403"/>
          </a:xfrm>
        </p:spPr>
        <p:txBody>
          <a:bodyPr>
            <a:normAutofit fontScale="85000" lnSpcReduction="20000"/>
          </a:bodyPr>
          <a:lstStyle/>
          <a:p>
            <a:pPr fontAlgn="auto"/>
            <a:r>
              <a:rPr lang="en-US" i="1" dirty="0"/>
              <a:t>Revoke access. </a:t>
            </a:r>
            <a:r>
              <a:rPr lang="en-US" dirty="0"/>
              <a:t>If the system or an administrator believes that an attack is under way, then access can be limited to sensitive resources, even for normally legitimate users and uses. </a:t>
            </a:r>
          </a:p>
          <a:p>
            <a:r>
              <a:rPr lang="en-US" i="1" dirty="0"/>
              <a:t>Restrict login</a:t>
            </a:r>
            <a:r>
              <a:rPr lang="en-US" dirty="0"/>
              <a:t>. Repeated failed login attempts may indicate a potential attack. Many systems limit access from a particular computer if there are repeated failed attempts to access an account from that computer. </a:t>
            </a:r>
          </a:p>
          <a:p>
            <a:r>
              <a:rPr lang="en-US" i="1" dirty="0"/>
              <a:t>Inform actors</a:t>
            </a:r>
            <a:r>
              <a:rPr lang="en-US" dirty="0"/>
              <a:t>. Ongoing attacks may require action by operators, other personnel, or cooperating systems. Such personnel or systems—the set of relevant actors—must be notified when the system has detected an attack.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899271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Recover from Attacks</a:t>
            </a:r>
          </a:p>
        </p:txBody>
      </p:sp>
      <p:sp>
        <p:nvSpPr>
          <p:cNvPr id="3" name="Content Placeholder 2"/>
          <p:cNvSpPr>
            <a:spLocks noGrp="1"/>
          </p:cNvSpPr>
          <p:nvPr>
            <p:ph idx="1"/>
          </p:nvPr>
        </p:nvSpPr>
        <p:spPr>
          <a:xfrm>
            <a:off x="457200" y="1235893"/>
            <a:ext cx="8229600" cy="4857403"/>
          </a:xfrm>
        </p:spPr>
        <p:txBody>
          <a:bodyPr>
            <a:normAutofit fontScale="92500" lnSpcReduction="20000"/>
          </a:bodyPr>
          <a:lstStyle/>
          <a:p>
            <a:pPr fontAlgn="auto"/>
            <a:r>
              <a:rPr lang="en-US" i="1" dirty="0"/>
              <a:t>Audit. </a:t>
            </a:r>
            <a:r>
              <a:rPr lang="en-US" dirty="0"/>
              <a:t>We audit systems—that is, keep a record of user and system actions and their effects—to help trace the actions of, and to identify, an attacker. We may analyze audit trails to attempt to prosecute attackers or to create better defenses in the future. </a:t>
            </a:r>
          </a:p>
          <a:p>
            <a:pPr fontAlgn="auto"/>
            <a:r>
              <a:rPr lang="en-US" i="1" dirty="0"/>
              <a:t>Nonrepudiation. </a:t>
            </a:r>
            <a:r>
              <a:rPr lang="en-US" dirty="0"/>
              <a:t>This tactic guarantees that the sender of a message cannot later deny having sent the message and that the recipient cannot deny having received the message. </a:t>
            </a:r>
          </a:p>
          <a:p>
            <a:pPr fontAlgn="auto"/>
            <a:r>
              <a:rPr lang="en-US" dirty="0"/>
              <a:t>In addition, all of the Availability tactics (chapter 4) aid in recovering from attacks.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2387885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Security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DB0280C3-F1C4-5340-9B3D-7A51C9C08651}"/>
              </a:ext>
            </a:extLst>
          </p:cNvPr>
          <p:cNvPicPr>
            <a:picLocks noChangeAspect="1"/>
          </p:cNvPicPr>
          <p:nvPr/>
        </p:nvPicPr>
        <p:blipFill>
          <a:blip r:embed="rId2"/>
          <a:stretch>
            <a:fillRect/>
          </a:stretch>
        </p:blipFill>
        <p:spPr>
          <a:xfrm>
            <a:off x="251520" y="1323528"/>
            <a:ext cx="8568952" cy="5561856"/>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Security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B2725179-7E86-944B-8B26-29F0EFDD5EC1}"/>
              </a:ext>
            </a:extLst>
          </p:cNvPr>
          <p:cNvPicPr>
            <a:picLocks noChangeAspect="1"/>
          </p:cNvPicPr>
          <p:nvPr/>
        </p:nvPicPr>
        <p:blipFill>
          <a:blip r:embed="rId2"/>
          <a:stretch>
            <a:fillRect/>
          </a:stretch>
        </p:blipFill>
        <p:spPr>
          <a:xfrm>
            <a:off x="318394" y="1343985"/>
            <a:ext cx="8502078" cy="5325375"/>
          </a:xfrm>
          <a:prstGeom prst="rect">
            <a:avLst/>
          </a:prstGeom>
        </p:spPr>
      </p:pic>
    </p:spTree>
    <p:extLst>
      <p:ext uri="{BB962C8B-B14F-4D97-AF65-F5344CB8AC3E}">
        <p14:creationId xmlns:p14="http://schemas.microsoft.com/office/powerpoint/2010/main" val="2995292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Security?</a:t>
            </a:r>
          </a:p>
          <a:p>
            <a:r>
              <a:rPr lang="en-US" sz="3200" b="0" i="0" u="none" strike="noStrike" kern="1200" baseline="0" dirty="0">
                <a:solidFill>
                  <a:schemeClr val="tx1"/>
                </a:solidFill>
                <a:latin typeface="+mn-lt"/>
                <a:ea typeface="+mn-ea"/>
                <a:cs typeface="+mn-cs"/>
              </a:rPr>
              <a:t>Security General Scenario</a:t>
            </a:r>
          </a:p>
          <a:p>
            <a:r>
              <a:rPr lang="en-US" sz="3200" b="0" i="0" u="none" strike="noStrike" kern="1200" baseline="0" dirty="0">
                <a:solidFill>
                  <a:schemeClr val="tx1"/>
                </a:solidFill>
                <a:latin typeface="+mn-lt"/>
                <a:ea typeface="+mn-ea"/>
                <a:cs typeface="+mn-cs"/>
              </a:rPr>
              <a:t>Tactics for Security</a:t>
            </a:r>
          </a:p>
          <a:p>
            <a:r>
              <a:rPr lang="en-US" dirty="0"/>
              <a:t>Tactics-Based Questionnaire for Security </a:t>
            </a:r>
          </a:p>
          <a:p>
            <a:r>
              <a:rPr lang="en-US" dirty="0"/>
              <a:t>Patterns for Security</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Security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26E6668D-B9CF-3A46-8189-D0983AAC7DD5}"/>
              </a:ext>
            </a:extLst>
          </p:cNvPr>
          <p:cNvPicPr>
            <a:picLocks noChangeAspect="1"/>
          </p:cNvPicPr>
          <p:nvPr/>
        </p:nvPicPr>
        <p:blipFill>
          <a:blip r:embed="rId2"/>
          <a:stretch>
            <a:fillRect/>
          </a:stretch>
        </p:blipFill>
        <p:spPr>
          <a:xfrm>
            <a:off x="251852" y="1412776"/>
            <a:ext cx="8617773" cy="4523398"/>
          </a:xfrm>
          <a:prstGeom prst="rect">
            <a:avLst/>
          </a:prstGeom>
        </p:spPr>
      </p:pic>
    </p:spTree>
    <p:extLst>
      <p:ext uri="{BB962C8B-B14F-4D97-AF65-F5344CB8AC3E}">
        <p14:creationId xmlns:p14="http://schemas.microsoft.com/office/powerpoint/2010/main" val="34795358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Security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F8105C99-AA23-6F49-83DE-FFDA0D897F42}"/>
              </a:ext>
            </a:extLst>
          </p:cNvPr>
          <p:cNvPicPr>
            <a:picLocks noChangeAspect="1"/>
          </p:cNvPicPr>
          <p:nvPr/>
        </p:nvPicPr>
        <p:blipFill>
          <a:blip r:embed="rId2"/>
          <a:stretch>
            <a:fillRect/>
          </a:stretch>
        </p:blipFill>
        <p:spPr>
          <a:xfrm>
            <a:off x="457200" y="1340768"/>
            <a:ext cx="8229600" cy="5494930"/>
          </a:xfrm>
          <a:prstGeom prst="rect">
            <a:avLst/>
          </a:prstGeom>
        </p:spPr>
      </p:pic>
    </p:spTree>
    <p:extLst>
      <p:ext uri="{BB962C8B-B14F-4D97-AF65-F5344CB8AC3E}">
        <p14:creationId xmlns:p14="http://schemas.microsoft.com/office/powerpoint/2010/main" val="38590824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Intercepting Validator </a:t>
            </a:r>
            <a:br>
              <a:rPr lang="en-US" dirty="0"/>
            </a:br>
            <a:r>
              <a:rPr lang="en-US" dirty="0"/>
              <a:t> Pattern for Security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a:bodyPr>
          <a:lstStyle/>
          <a:p>
            <a:r>
              <a:rPr lang="en-US" dirty="0"/>
              <a:t>This pattern inserts a software element—a wrapper—between the source and the destination of messages. </a:t>
            </a:r>
          </a:p>
          <a:p>
            <a:r>
              <a:rPr lang="en-US" dirty="0"/>
              <a:t>This approach assumes greater importance when the source of the messages is outside the system. </a:t>
            </a:r>
          </a:p>
          <a:p>
            <a:r>
              <a:rPr lang="en-US" dirty="0"/>
              <a:t>The most common responsibility of this pattern is to implement the verify message integrity tactic, but it can also incorporate tactics such as detect intrusion and detect service denial, or detect message delivery anomalies.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Intercepting Validator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Benefits: </a:t>
            </a:r>
          </a:p>
          <a:p>
            <a:pPr lvl="1"/>
            <a:r>
              <a:rPr lang="en-US" dirty="0"/>
              <a:t>Depending on the specific validator that you create and deploy, this pattern can cover most of the waterfront of the “detect attack” category of tactics, all in one package. </a:t>
            </a:r>
            <a:endParaRPr lang="en-US" sz="400"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Intercepting Validator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Tradeoffs: </a:t>
            </a:r>
          </a:p>
          <a:p>
            <a:pPr lvl="1"/>
            <a:r>
              <a:rPr lang="en-US" dirty="0"/>
              <a:t>As always, introducing an intermediary exacts a performance price. </a:t>
            </a:r>
            <a:endParaRPr lang="en-US" sz="400" dirty="0"/>
          </a:p>
          <a:p>
            <a:pPr lvl="1"/>
            <a:r>
              <a:rPr lang="en-US" dirty="0"/>
              <a:t>Intrusion patterns change and evolve over time, so this component must be kept up-to-date so that it maintains its effectiveness. This imposes a maintenance obligation on the organization responsible for the system. </a:t>
            </a:r>
            <a:endParaRPr lang="en-US" sz="4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Intrusion Prevention System </a:t>
            </a:r>
            <a:br>
              <a:rPr lang="en-US" dirty="0"/>
            </a:br>
            <a:r>
              <a:rPr lang="en-US" dirty="0"/>
              <a:t>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An intrusion prevention system (IPS) is a standalone element whose main purpose is to identify and analyze any suspicious activity. </a:t>
            </a:r>
          </a:p>
          <a:p>
            <a:r>
              <a:rPr lang="en-US" dirty="0"/>
              <a:t>If the activity is deemed acceptable, it is allowed. Conversely, if it is suspicious, the activity is prevented and reported. </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67577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Intrusion Prevention System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These systems often encompass most of the “detect attacks” and “react to attacks” tactics.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Intrusion Prevention System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The patterns of activity that an IPS looks for change and evolve over time, so the patterns database must be constantly updated. </a:t>
            </a:r>
          </a:p>
          <a:p>
            <a:pPr fontAlgn="auto"/>
            <a:r>
              <a:rPr lang="en-US" dirty="0"/>
              <a:t>Systems employing an IPS incur a performance cost. </a:t>
            </a:r>
          </a:p>
          <a:p>
            <a:pPr fontAlgn="auto"/>
            <a:r>
              <a:rPr lang="en-US" dirty="0"/>
              <a:t>IPSs are available as commercial off-the-shelf components, which makes them unnecessary to develop but perhaps not entirely suited to a specific application.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92500" lnSpcReduction="20000"/>
          </a:bodyPr>
          <a:lstStyle/>
          <a:p>
            <a:r>
              <a:rPr lang="x-none"/>
              <a:t>Attacks against a system can be characterized as attacks against the confidentiality, integrity, or availability of a system or its data. </a:t>
            </a:r>
            <a:endParaRPr lang="en-US" dirty="0"/>
          </a:p>
          <a:p>
            <a:r>
              <a:rPr lang="x-none"/>
              <a:t>Th</a:t>
            </a:r>
            <a:r>
              <a:rPr lang="en-US" dirty="0"/>
              <a:t>is</a:t>
            </a:r>
            <a:r>
              <a:rPr lang="x-none"/>
              <a:t> leads to many of the tactics used to achieve security. Identifying, authenticating, and authorizing </a:t>
            </a:r>
            <a:r>
              <a:rPr lang="en-US" dirty="0"/>
              <a:t>actors </a:t>
            </a:r>
            <a:r>
              <a:rPr lang="x-none"/>
              <a:t>are tactics intended to determine which users or systems are entitled to what kind of access to a system.</a:t>
            </a:r>
            <a:endParaRPr lang="en-US" dirty="0"/>
          </a:p>
          <a:p>
            <a:r>
              <a:rPr lang="en-US" dirty="0"/>
              <a:t>N</a:t>
            </a:r>
            <a:r>
              <a:rPr lang="x-none"/>
              <a:t>o security tactic is foolproof and systems </a:t>
            </a:r>
            <a:r>
              <a:rPr lang="x-none" i="1"/>
              <a:t>will</a:t>
            </a:r>
            <a:r>
              <a:rPr lang="x-none"/>
              <a:t> be compromised. Hence, tactics exist to detect an attack, limit the spread of any attack, and to react and recover from an attack.</a:t>
            </a:r>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15890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Security?</a:t>
            </a:r>
          </a:p>
        </p:txBody>
      </p:sp>
      <p:sp>
        <p:nvSpPr>
          <p:cNvPr id="3" name="Content Placeholder 2"/>
          <p:cNvSpPr>
            <a:spLocks noGrp="1"/>
          </p:cNvSpPr>
          <p:nvPr>
            <p:ph idx="1"/>
          </p:nvPr>
        </p:nvSpPr>
        <p:spPr/>
        <p:txBody>
          <a:bodyPr>
            <a:normAutofit fontScale="85000" lnSpcReduction="20000"/>
          </a:bodyPr>
          <a:lstStyle/>
          <a:p>
            <a:r>
              <a:rPr lang="en-US" dirty="0"/>
              <a:t>Security is a measure of the system’s ability to protect data and information from unauthorized access while still providing access to people and systems that are authorized. </a:t>
            </a:r>
          </a:p>
          <a:p>
            <a:r>
              <a:rPr lang="en-US" dirty="0"/>
              <a:t>The simplest approach to characterizing security focuses on three characteristics: confidentiality, integrity, and availability (CIA): </a:t>
            </a:r>
          </a:p>
          <a:p>
            <a:pPr lvl="1"/>
            <a:r>
              <a:rPr lang="en-US" i="1" dirty="0"/>
              <a:t>Confidentiality </a:t>
            </a:r>
            <a:r>
              <a:rPr lang="en-US" dirty="0"/>
              <a:t>is the property that data or services are protected from unauthorized access. </a:t>
            </a:r>
          </a:p>
          <a:p>
            <a:pPr lvl="1"/>
            <a:r>
              <a:rPr lang="en-US" i="1" dirty="0"/>
              <a:t>Integrity </a:t>
            </a:r>
            <a:r>
              <a:rPr lang="en-US" dirty="0"/>
              <a:t>is the property that data or services are not subject to unauthorized manipulation. </a:t>
            </a:r>
          </a:p>
          <a:p>
            <a:pPr lvl="1"/>
            <a:r>
              <a:rPr lang="en-US" i="1" dirty="0"/>
              <a:t>Availability </a:t>
            </a:r>
            <a:r>
              <a:rPr lang="en-US" dirty="0"/>
              <a:t>is the property that the system will be available for legitimate use.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A7C8E38B-3CC3-9C4A-8B36-26D5D18F1F26}"/>
              </a:ext>
            </a:extLst>
          </p:cNvPr>
          <p:cNvPicPr>
            <a:picLocks noChangeAspect="1"/>
          </p:cNvPicPr>
          <p:nvPr/>
        </p:nvPicPr>
        <p:blipFill>
          <a:blip r:embed="rId2"/>
          <a:stretch>
            <a:fillRect/>
          </a:stretch>
        </p:blipFill>
        <p:spPr>
          <a:xfrm>
            <a:off x="281746" y="1268760"/>
            <a:ext cx="8610734" cy="2626353"/>
          </a:xfrm>
          <a:prstGeom prst="rect">
            <a:avLst/>
          </a:prstGeom>
        </p:spPr>
      </p:pic>
      <p:pic>
        <p:nvPicPr>
          <p:cNvPr id="5" name="Picture 4">
            <a:extLst>
              <a:ext uri="{FF2B5EF4-FFF2-40B4-BE49-F238E27FC236}">
                <a16:creationId xmlns:a16="http://schemas.microsoft.com/office/drawing/2014/main" id="{A5EE9F08-DC9E-7C43-B441-B6764030BED4}"/>
              </a:ext>
            </a:extLst>
          </p:cNvPr>
          <p:cNvPicPr>
            <a:picLocks noChangeAspect="1"/>
          </p:cNvPicPr>
          <p:nvPr/>
        </p:nvPicPr>
        <p:blipFill>
          <a:blip r:embed="rId3"/>
          <a:stretch>
            <a:fillRect/>
          </a:stretch>
        </p:blipFill>
        <p:spPr>
          <a:xfrm>
            <a:off x="311228" y="3933056"/>
            <a:ext cx="8637753" cy="2906072"/>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6" name="Picture 5" descr="Table&#10;&#10;Description automatically generated">
            <a:extLst>
              <a:ext uri="{FF2B5EF4-FFF2-40B4-BE49-F238E27FC236}">
                <a16:creationId xmlns:a16="http://schemas.microsoft.com/office/drawing/2014/main" id="{73E3DDA3-2BC2-AC4A-ADB2-317F5A822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1340768"/>
            <a:ext cx="8363271" cy="5517232"/>
          </a:xfrm>
          <a:prstGeom prst="rect">
            <a:avLst/>
          </a:prstGeom>
        </p:spPr>
      </p:pic>
    </p:spTree>
    <p:extLst>
      <p:ext uri="{BB962C8B-B14F-4D97-AF65-F5344CB8AC3E}">
        <p14:creationId xmlns:p14="http://schemas.microsoft.com/office/powerpoint/2010/main" val="1025905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Security Scenario</a:t>
            </a:r>
          </a:p>
        </p:txBody>
      </p:sp>
      <p:sp>
        <p:nvSpPr>
          <p:cNvPr id="3" name="Content Placeholder 2"/>
          <p:cNvSpPr>
            <a:spLocks noGrp="1"/>
          </p:cNvSpPr>
          <p:nvPr>
            <p:ph idx="1"/>
          </p:nvPr>
        </p:nvSpPr>
        <p:spPr/>
        <p:txBody>
          <a:bodyPr>
            <a:normAutofit/>
          </a:bodyPr>
          <a:lstStyle/>
          <a:p>
            <a:r>
              <a:rPr lang="en-US" i="1" dirty="0"/>
              <a:t>A disgruntled employee at a remote location attempts to improperly modify the pay rate table during normal operations. The unauthorized access is detected, the system maintains an audit trail, and the correct data is restored within one day.</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Security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A7E67CC0-182C-6540-BBFC-D24FE0301A8C}"/>
              </a:ext>
            </a:extLst>
          </p:cNvPr>
          <p:cNvPicPr>
            <a:picLocks noChangeAspect="1"/>
          </p:cNvPicPr>
          <p:nvPr/>
        </p:nvPicPr>
        <p:blipFill>
          <a:blip r:embed="rId2"/>
          <a:stretch>
            <a:fillRect/>
          </a:stretch>
        </p:blipFill>
        <p:spPr>
          <a:xfrm>
            <a:off x="251520" y="1721069"/>
            <a:ext cx="8568952" cy="3415862"/>
          </a:xfrm>
          <a:prstGeom prst="rect">
            <a:avLst/>
          </a:prstGeom>
        </p:spPr>
      </p:pic>
    </p:spTree>
    <p:extLst>
      <p:ext uri="{BB962C8B-B14F-4D97-AF65-F5344CB8AC3E}">
        <p14:creationId xmlns:p14="http://schemas.microsoft.com/office/powerpoint/2010/main" val="1129402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Security Tactics</a:t>
            </a:r>
          </a:p>
        </p:txBody>
      </p:sp>
      <p:sp>
        <p:nvSpPr>
          <p:cNvPr id="3" name="Content Placeholder 2"/>
          <p:cNvSpPr>
            <a:spLocks noGrp="1"/>
          </p:cNvSpPr>
          <p:nvPr>
            <p:ph idx="1"/>
          </p:nvPr>
        </p:nvSpPr>
        <p:spPr/>
        <p:txBody>
          <a:bodyPr>
            <a:normAutofit fontScale="92500"/>
          </a:bodyPr>
          <a:lstStyle/>
          <a:p>
            <a:r>
              <a:rPr lang="en-US" dirty="0"/>
              <a:t>Secure facilities in the real world permit only limited access to them (e.g., fences and security checkpoints), have means of detecting intruders (e.g., requiring visitors to wear badges), have deterrence mechanisms (e.g., armed guards), have reaction mechanisms (e.g., automatic locking of doors), and have recovery mechanisms (e.g., off-site backup). </a:t>
            </a:r>
          </a:p>
          <a:p>
            <a:r>
              <a:rPr lang="en-US" dirty="0"/>
              <a:t>These lead to our four categories of tactics: detect, resist, react, and recover.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Security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C48F3FDC-1347-9D43-B9A4-A0DAC3EDC835}"/>
              </a:ext>
            </a:extLst>
          </p:cNvPr>
          <p:cNvPicPr>
            <a:picLocks noChangeAspect="1"/>
          </p:cNvPicPr>
          <p:nvPr/>
        </p:nvPicPr>
        <p:blipFill>
          <a:blip r:embed="rId2"/>
          <a:stretch>
            <a:fillRect/>
          </a:stretch>
        </p:blipFill>
        <p:spPr>
          <a:xfrm>
            <a:off x="679450" y="2152650"/>
            <a:ext cx="7785100" cy="2552700"/>
          </a:xfrm>
          <a:prstGeom prst="rect">
            <a:avLst/>
          </a:prstGeom>
        </p:spPr>
      </p:pic>
    </p:spTree>
    <p:extLst>
      <p:ext uri="{BB962C8B-B14F-4D97-AF65-F5344CB8AC3E}">
        <p14:creationId xmlns:p14="http://schemas.microsoft.com/office/powerpoint/2010/main" val="2042988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13678</TotalTime>
  <Words>1991</Words>
  <Application>Microsoft Macintosh PowerPoint</Application>
  <PresentationFormat>On-screen Show (4:3)</PresentationFormat>
  <Paragraphs>107</Paragraphs>
  <Slides>28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Office Theme</vt:lpstr>
      <vt:lpstr>Chapter 11: Security</vt:lpstr>
      <vt:lpstr>Chapter Outline</vt:lpstr>
      <vt:lpstr>What is Security?</vt:lpstr>
      <vt:lpstr>Security General Scenario</vt:lpstr>
      <vt:lpstr>Security General Scenario</vt:lpstr>
      <vt:lpstr>Sample Concrete Security Scenario</vt:lpstr>
      <vt:lpstr>Sample Concrete Security Scenario</vt:lpstr>
      <vt:lpstr>Goal of Security Tactics</vt:lpstr>
      <vt:lpstr>Goal of Security Tactics</vt:lpstr>
      <vt:lpstr>Security Tactics</vt:lpstr>
      <vt:lpstr>Detect Attacks</vt:lpstr>
      <vt:lpstr>Detect Attacks</vt:lpstr>
      <vt:lpstr>Resist Attacks</vt:lpstr>
      <vt:lpstr>Resist Attacks</vt:lpstr>
      <vt:lpstr>Resist Attacks</vt:lpstr>
      <vt:lpstr>React to Attacks</vt:lpstr>
      <vt:lpstr>Recover from Attacks</vt:lpstr>
      <vt:lpstr>Tactics-Based Questionnaire for Security </vt:lpstr>
      <vt:lpstr>Tactics-Based Questionnaire for Security </vt:lpstr>
      <vt:lpstr>Tactics-Based Questionnaire for Security </vt:lpstr>
      <vt:lpstr>Tactics-Based Questionnaire for Security </vt:lpstr>
      <vt:lpstr>Intercepting Validator   Pattern for Security </vt:lpstr>
      <vt:lpstr>Intercepting Validator Pattern Benefits</vt:lpstr>
      <vt:lpstr>Intercepting Validator Pattern Tradeoffs</vt:lpstr>
      <vt:lpstr>Intrusion Prevention System  Pattern</vt:lpstr>
      <vt:lpstr>Intrusion Prevention System Pattern Benefits</vt:lpstr>
      <vt:lpstr>Intrusion Prevention System Pattern Tradeoffs</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54</cp:revision>
  <dcterms:created xsi:type="dcterms:W3CDTF">2012-04-18T22:57:58Z</dcterms:created>
  <dcterms:modified xsi:type="dcterms:W3CDTF">2022-01-14T20:08:42Z</dcterms:modified>
  <cp:category/>
</cp:coreProperties>
</file>

<file path=docProps/thumbnail.jpeg>
</file>